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0.svg" ContentType="image/svg+xml"/>
  <Override PartName="/ppt/media/image12.svg" ContentType="image/svg+xml"/>
  <Override PartName="/ppt/media/image14.svg" ContentType="image/svg+xml"/>
  <Override PartName="/ppt/media/image16.svg" ContentType="image/svg+xml"/>
  <Override PartName="/ppt/media/image18.svg" ContentType="image/svg+xml"/>
  <Override PartName="/ppt/media/image2.svg" ContentType="image/svg+xml"/>
  <Override PartName="/ppt/media/image20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 userDrawn="1">
          <p15:clr>
            <a:srgbClr val="A4A3A4"/>
          </p15:clr>
        </p15:guide>
        <p15:guide id="2" pos="39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0353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8"/>
        <p:guide pos="391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38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8" Type="http://schemas.openxmlformats.org/officeDocument/2006/relationships/slideLayout" Target="../slideLayouts/slideLayout1.xml"/><Relationship Id="rId67" Type="http://schemas.openxmlformats.org/officeDocument/2006/relationships/tags" Target="../tags/tag106.xml"/><Relationship Id="rId66" Type="http://schemas.openxmlformats.org/officeDocument/2006/relationships/tags" Target="../tags/tag105.xml"/><Relationship Id="rId65" Type="http://schemas.openxmlformats.org/officeDocument/2006/relationships/tags" Target="../tags/tag104.xml"/><Relationship Id="rId64" Type="http://schemas.openxmlformats.org/officeDocument/2006/relationships/tags" Target="../tags/tag103.xml"/><Relationship Id="rId63" Type="http://schemas.openxmlformats.org/officeDocument/2006/relationships/tags" Target="../tags/tag102.xml"/><Relationship Id="rId62" Type="http://schemas.openxmlformats.org/officeDocument/2006/relationships/image" Target="../media/image23.png"/><Relationship Id="rId61" Type="http://schemas.openxmlformats.org/officeDocument/2006/relationships/image" Target="../media/image22.png"/><Relationship Id="rId60" Type="http://schemas.openxmlformats.org/officeDocument/2006/relationships/image" Target="../media/image21.png"/><Relationship Id="rId6" Type="http://schemas.openxmlformats.org/officeDocument/2006/relationships/tags" Target="../tags/tag68.xml"/><Relationship Id="rId59" Type="http://schemas.openxmlformats.org/officeDocument/2006/relationships/tags" Target="../tags/tag101.xml"/><Relationship Id="rId58" Type="http://schemas.openxmlformats.org/officeDocument/2006/relationships/tags" Target="../tags/tag100.xml"/><Relationship Id="rId57" Type="http://schemas.openxmlformats.org/officeDocument/2006/relationships/image" Target="../media/image20.svg"/><Relationship Id="rId56" Type="http://schemas.openxmlformats.org/officeDocument/2006/relationships/image" Target="../media/image19.png"/><Relationship Id="rId55" Type="http://schemas.openxmlformats.org/officeDocument/2006/relationships/image" Target="../media/image18.svg"/><Relationship Id="rId54" Type="http://schemas.openxmlformats.org/officeDocument/2006/relationships/image" Target="../media/image17.png"/><Relationship Id="rId53" Type="http://schemas.openxmlformats.org/officeDocument/2006/relationships/image" Target="../media/image16.svg"/><Relationship Id="rId52" Type="http://schemas.openxmlformats.org/officeDocument/2006/relationships/image" Target="../media/image15.png"/><Relationship Id="rId51" Type="http://schemas.openxmlformats.org/officeDocument/2006/relationships/image" Target="../media/image14.svg"/><Relationship Id="rId50" Type="http://schemas.openxmlformats.org/officeDocument/2006/relationships/image" Target="../media/image13.png"/><Relationship Id="rId5" Type="http://schemas.openxmlformats.org/officeDocument/2006/relationships/tags" Target="../tags/tag67.xml"/><Relationship Id="rId49" Type="http://schemas.openxmlformats.org/officeDocument/2006/relationships/image" Target="../media/image12.svg"/><Relationship Id="rId48" Type="http://schemas.openxmlformats.org/officeDocument/2006/relationships/image" Target="../media/image11.png"/><Relationship Id="rId47" Type="http://schemas.openxmlformats.org/officeDocument/2006/relationships/image" Target="../media/image10.svg"/><Relationship Id="rId46" Type="http://schemas.openxmlformats.org/officeDocument/2006/relationships/image" Target="../media/image9.png"/><Relationship Id="rId45" Type="http://schemas.openxmlformats.org/officeDocument/2006/relationships/image" Target="../media/image8.svg"/><Relationship Id="rId44" Type="http://schemas.openxmlformats.org/officeDocument/2006/relationships/image" Target="../media/image7.png"/><Relationship Id="rId43" Type="http://schemas.openxmlformats.org/officeDocument/2006/relationships/image" Target="../media/image6.svg"/><Relationship Id="rId42" Type="http://schemas.openxmlformats.org/officeDocument/2006/relationships/image" Target="../media/image5.png"/><Relationship Id="rId41" Type="http://schemas.openxmlformats.org/officeDocument/2006/relationships/image" Target="../media/image4.svg"/><Relationship Id="rId40" Type="http://schemas.openxmlformats.org/officeDocument/2006/relationships/image" Target="../media/image3.png"/><Relationship Id="rId4" Type="http://schemas.openxmlformats.org/officeDocument/2006/relationships/tags" Target="../tags/tag66.xml"/><Relationship Id="rId39" Type="http://schemas.openxmlformats.org/officeDocument/2006/relationships/image" Target="../media/image2.svg"/><Relationship Id="rId38" Type="http://schemas.openxmlformats.org/officeDocument/2006/relationships/image" Target="../media/image1.png"/><Relationship Id="rId37" Type="http://schemas.openxmlformats.org/officeDocument/2006/relationships/tags" Target="../tags/tag99.xml"/><Relationship Id="rId36" Type="http://schemas.openxmlformats.org/officeDocument/2006/relationships/tags" Target="../tags/tag98.xml"/><Relationship Id="rId35" Type="http://schemas.openxmlformats.org/officeDocument/2006/relationships/tags" Target="../tags/tag97.xml"/><Relationship Id="rId34" Type="http://schemas.openxmlformats.org/officeDocument/2006/relationships/tags" Target="../tags/tag96.xml"/><Relationship Id="rId33" Type="http://schemas.openxmlformats.org/officeDocument/2006/relationships/tags" Target="../tags/tag95.xml"/><Relationship Id="rId32" Type="http://schemas.openxmlformats.org/officeDocument/2006/relationships/tags" Target="../tags/tag94.xml"/><Relationship Id="rId31" Type="http://schemas.openxmlformats.org/officeDocument/2006/relationships/tags" Target="../tags/tag93.xml"/><Relationship Id="rId30" Type="http://schemas.openxmlformats.org/officeDocument/2006/relationships/tags" Target="../tags/tag92.xml"/><Relationship Id="rId3" Type="http://schemas.openxmlformats.org/officeDocument/2006/relationships/tags" Target="../tags/tag65.xml"/><Relationship Id="rId29" Type="http://schemas.openxmlformats.org/officeDocument/2006/relationships/tags" Target="../tags/tag91.xml"/><Relationship Id="rId28" Type="http://schemas.openxmlformats.org/officeDocument/2006/relationships/tags" Target="../tags/tag90.xml"/><Relationship Id="rId27" Type="http://schemas.openxmlformats.org/officeDocument/2006/relationships/tags" Target="../tags/tag89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svg"/><Relationship Id="rId8" Type="http://schemas.openxmlformats.org/officeDocument/2006/relationships/image" Target="../media/image5.png"/><Relationship Id="rId7" Type="http://schemas.openxmlformats.org/officeDocument/2006/relationships/tags" Target="../tags/tag109.xml"/><Relationship Id="rId6" Type="http://schemas.openxmlformats.org/officeDocument/2006/relationships/image" Target="../media/image4.svg"/><Relationship Id="rId55" Type="http://schemas.openxmlformats.org/officeDocument/2006/relationships/slideLayout" Target="../slideLayouts/slideLayout2.xml"/><Relationship Id="rId54" Type="http://schemas.openxmlformats.org/officeDocument/2006/relationships/tags" Target="../tags/tag137.xml"/><Relationship Id="rId53" Type="http://schemas.openxmlformats.org/officeDocument/2006/relationships/tags" Target="../tags/tag136.xml"/><Relationship Id="rId52" Type="http://schemas.openxmlformats.org/officeDocument/2006/relationships/tags" Target="../tags/tag135.xml"/><Relationship Id="rId51" Type="http://schemas.openxmlformats.org/officeDocument/2006/relationships/tags" Target="../tags/tag134.xml"/><Relationship Id="rId50" Type="http://schemas.openxmlformats.org/officeDocument/2006/relationships/tags" Target="../tags/tag133.xml"/><Relationship Id="rId5" Type="http://schemas.openxmlformats.org/officeDocument/2006/relationships/image" Target="../media/image3.png"/><Relationship Id="rId49" Type="http://schemas.openxmlformats.org/officeDocument/2006/relationships/tags" Target="../tags/tag132.xml"/><Relationship Id="rId48" Type="http://schemas.openxmlformats.org/officeDocument/2006/relationships/image" Target="../media/image23.png"/><Relationship Id="rId47" Type="http://schemas.openxmlformats.org/officeDocument/2006/relationships/tags" Target="../tags/tag131.xml"/><Relationship Id="rId46" Type="http://schemas.openxmlformats.org/officeDocument/2006/relationships/image" Target="../media/image22.png"/><Relationship Id="rId45" Type="http://schemas.openxmlformats.org/officeDocument/2006/relationships/tags" Target="../tags/tag130.xml"/><Relationship Id="rId44" Type="http://schemas.openxmlformats.org/officeDocument/2006/relationships/image" Target="../media/image21.png"/><Relationship Id="rId43" Type="http://schemas.openxmlformats.org/officeDocument/2006/relationships/tags" Target="../tags/tag129.xml"/><Relationship Id="rId42" Type="http://schemas.openxmlformats.org/officeDocument/2006/relationships/tags" Target="../tags/tag128.xml"/><Relationship Id="rId41" Type="http://schemas.openxmlformats.org/officeDocument/2006/relationships/tags" Target="../tags/tag127.xml"/><Relationship Id="rId40" Type="http://schemas.openxmlformats.org/officeDocument/2006/relationships/tags" Target="../tags/tag126.xml"/><Relationship Id="rId4" Type="http://schemas.openxmlformats.org/officeDocument/2006/relationships/tags" Target="../tags/tag108.xml"/><Relationship Id="rId39" Type="http://schemas.openxmlformats.org/officeDocument/2006/relationships/tags" Target="../tags/tag125.xml"/><Relationship Id="rId38" Type="http://schemas.openxmlformats.org/officeDocument/2006/relationships/tags" Target="../tags/tag124.xml"/><Relationship Id="rId37" Type="http://schemas.openxmlformats.org/officeDocument/2006/relationships/tags" Target="../tags/tag123.xml"/><Relationship Id="rId36" Type="http://schemas.openxmlformats.org/officeDocument/2006/relationships/tags" Target="../tags/tag122.xml"/><Relationship Id="rId35" Type="http://schemas.openxmlformats.org/officeDocument/2006/relationships/tags" Target="../tags/tag121.xml"/><Relationship Id="rId34" Type="http://schemas.openxmlformats.org/officeDocument/2006/relationships/tags" Target="../tags/tag120.xml"/><Relationship Id="rId33" Type="http://schemas.openxmlformats.org/officeDocument/2006/relationships/tags" Target="../tags/tag119.xml"/><Relationship Id="rId32" Type="http://schemas.openxmlformats.org/officeDocument/2006/relationships/tags" Target="../tags/tag118.xml"/><Relationship Id="rId31" Type="http://schemas.openxmlformats.org/officeDocument/2006/relationships/tags" Target="../tags/tag117.xml"/><Relationship Id="rId30" Type="http://schemas.openxmlformats.org/officeDocument/2006/relationships/image" Target="../media/image20.svg"/><Relationship Id="rId3" Type="http://schemas.openxmlformats.org/officeDocument/2006/relationships/image" Target="../media/image2.svg"/><Relationship Id="rId29" Type="http://schemas.openxmlformats.org/officeDocument/2006/relationships/image" Target="../media/image19.png"/><Relationship Id="rId28" Type="http://schemas.openxmlformats.org/officeDocument/2006/relationships/tags" Target="../tags/tag116.xml"/><Relationship Id="rId27" Type="http://schemas.openxmlformats.org/officeDocument/2006/relationships/image" Target="../media/image18.svg"/><Relationship Id="rId26" Type="http://schemas.openxmlformats.org/officeDocument/2006/relationships/image" Target="../media/image17.png"/><Relationship Id="rId25" Type="http://schemas.openxmlformats.org/officeDocument/2006/relationships/tags" Target="../tags/tag115.xml"/><Relationship Id="rId24" Type="http://schemas.openxmlformats.org/officeDocument/2006/relationships/image" Target="../media/image16.svg"/><Relationship Id="rId23" Type="http://schemas.openxmlformats.org/officeDocument/2006/relationships/image" Target="../media/image15.png"/><Relationship Id="rId22" Type="http://schemas.openxmlformats.org/officeDocument/2006/relationships/tags" Target="../tags/tag114.xml"/><Relationship Id="rId21" Type="http://schemas.openxmlformats.org/officeDocument/2006/relationships/image" Target="../media/image14.svg"/><Relationship Id="rId20" Type="http://schemas.openxmlformats.org/officeDocument/2006/relationships/image" Target="../media/image13.png"/><Relationship Id="rId2" Type="http://schemas.openxmlformats.org/officeDocument/2006/relationships/image" Target="../media/image1.png"/><Relationship Id="rId19" Type="http://schemas.openxmlformats.org/officeDocument/2006/relationships/tags" Target="../tags/tag113.xml"/><Relationship Id="rId18" Type="http://schemas.openxmlformats.org/officeDocument/2006/relationships/image" Target="../media/image12.svg"/><Relationship Id="rId17" Type="http://schemas.openxmlformats.org/officeDocument/2006/relationships/image" Target="../media/image11.png"/><Relationship Id="rId16" Type="http://schemas.openxmlformats.org/officeDocument/2006/relationships/tags" Target="../tags/tag112.xml"/><Relationship Id="rId15" Type="http://schemas.openxmlformats.org/officeDocument/2006/relationships/image" Target="../media/image10.svg"/><Relationship Id="rId14" Type="http://schemas.openxmlformats.org/officeDocument/2006/relationships/image" Target="../media/image9.png"/><Relationship Id="rId13" Type="http://schemas.openxmlformats.org/officeDocument/2006/relationships/tags" Target="../tags/tag111.xml"/><Relationship Id="rId12" Type="http://schemas.openxmlformats.org/officeDocument/2006/relationships/image" Target="../media/image8.svg"/><Relationship Id="rId11" Type="http://schemas.openxmlformats.org/officeDocument/2006/relationships/image" Target="../media/image7.png"/><Relationship Id="rId10" Type="http://schemas.openxmlformats.org/officeDocument/2006/relationships/tags" Target="../tags/tag110.xml"/><Relationship Id="rId1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383540" y="1195070"/>
            <a:ext cx="1691005" cy="1113155"/>
            <a:chOff x="0" y="0"/>
            <a:chExt cx="1971408" cy="1651001"/>
          </a:xfrm>
        </p:grpSpPr>
        <p:sp>
          <p:nvSpPr>
            <p:cNvPr id="98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99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2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00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3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PKX</a:t>
              </a:r>
              <a:endParaRPr lang="en-US" altLang="zh-CN" sz="16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北京大兴国际机场</a:t>
              </a:r>
              <a:endParaRPr lang="zh-CN" altLang="en-US" sz="10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</p:grpSp>
      <p:grpSp>
        <p:nvGrpSpPr>
          <p:cNvPr id="4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458470" y="4658360"/>
            <a:ext cx="1701165" cy="1373505"/>
            <a:chOff x="0" y="0"/>
            <a:chExt cx="1971408" cy="1651001"/>
          </a:xfrm>
        </p:grpSpPr>
        <p:sp>
          <p:nvSpPr>
            <p:cNvPr id="5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6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5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7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6"/>
              </p:custDataLst>
            </p:nvPr>
          </p:nvSpPr>
          <p:spPr>
            <a:xfrm>
              <a:off x="4769" y="746771"/>
              <a:ext cx="1941842" cy="87875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PEK T2 or T3</a:t>
              </a:r>
              <a:endParaRPr lang="en-US" altLang="zh-CN" sz="16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北京首都国际机场</a:t>
              </a:r>
              <a:endParaRPr lang="zh-CN" altLang="en-US" sz="10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（</a:t>
              </a:r>
              <a:r>
                <a:rPr lang="en-US" altLang="zh-CN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T2</a:t>
              </a: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或</a:t>
              </a:r>
              <a:r>
                <a:rPr lang="en-US" altLang="zh-CN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T3</a:t>
              </a: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航站楼）</a:t>
              </a:r>
              <a:endParaRPr lang="zh-CN" altLang="en-US" sz="10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</p:grpSp>
      <p:grpSp>
        <p:nvGrpSpPr>
          <p:cNvPr id="8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2999740" y="2825750"/>
            <a:ext cx="1375410" cy="1119505"/>
            <a:chOff x="0" y="0"/>
            <a:chExt cx="1971408" cy="1651001"/>
          </a:xfrm>
        </p:grpSpPr>
        <p:sp>
          <p:nvSpPr>
            <p:cNvPr id="9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0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8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1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9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Beijing South Railway Station</a:t>
              </a:r>
              <a:endParaRPr lang="en-US" altLang="zh-CN" sz="12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北京南站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grpSp>
        <p:nvGrpSpPr>
          <p:cNvPr id="12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5958840" y="4861560"/>
            <a:ext cx="1906905" cy="1188720"/>
            <a:chOff x="0" y="0"/>
            <a:chExt cx="1971408" cy="1651001"/>
          </a:xfrm>
        </p:grpSpPr>
        <p:sp>
          <p:nvSpPr>
            <p:cNvPr id="13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4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11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5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12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TSN</a:t>
              </a:r>
              <a:endParaRPr lang="en-US" altLang="zh-CN" sz="16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天津滨海国际机场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grpSp>
        <p:nvGrpSpPr>
          <p:cNvPr id="16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9841230" y="2758440"/>
            <a:ext cx="1787525" cy="1188085"/>
            <a:chOff x="0" y="0"/>
            <a:chExt cx="2055032" cy="1651001"/>
          </a:xfrm>
        </p:grpSpPr>
        <p:sp>
          <p:nvSpPr>
            <p:cNvPr id="17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3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8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14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9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15"/>
              </p:custDataLst>
            </p:nvPr>
          </p:nvSpPr>
          <p:spPr>
            <a:xfrm>
              <a:off x="87151" y="746578"/>
              <a:ext cx="1967881" cy="878950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The St. Regis Tianjin</a:t>
              </a:r>
              <a:endParaRPr lang="en-US" altLang="zh-CN" sz="12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天津瑞吉金融街酒店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grpSp>
        <p:nvGrpSpPr>
          <p:cNvPr id="20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5975350" y="2918460"/>
            <a:ext cx="1375200" cy="1119600"/>
            <a:chOff x="0" y="0"/>
            <a:chExt cx="1971408" cy="1651001"/>
          </a:xfrm>
        </p:grpSpPr>
        <p:sp>
          <p:nvSpPr>
            <p:cNvPr id="21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6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22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17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23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18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TianJin Railway Station</a:t>
              </a:r>
              <a:endParaRPr lang="en-US" altLang="zh-CN" sz="12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天津站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cxnSp>
        <p:nvCxnSpPr>
          <p:cNvPr id="27" name="直接箭头连接符 26"/>
          <p:cNvCxnSpPr/>
          <p:nvPr/>
        </p:nvCxnSpPr>
        <p:spPr>
          <a:xfrm>
            <a:off x="2167890" y="2339340"/>
            <a:ext cx="914400" cy="9144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4491990" y="3581400"/>
            <a:ext cx="140906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>
            <p:custDataLst>
              <p:tags r:id="rId19"/>
            </p:custDataLst>
          </p:nvPr>
        </p:nvCxnSpPr>
        <p:spPr>
          <a:xfrm flipV="1">
            <a:off x="7336790" y="3720465"/>
            <a:ext cx="2237105" cy="146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>
            <p:custDataLst>
              <p:tags r:id="rId20"/>
            </p:custDataLst>
          </p:nvPr>
        </p:nvCxnSpPr>
        <p:spPr>
          <a:xfrm flipV="1">
            <a:off x="2353945" y="4013200"/>
            <a:ext cx="883920" cy="8813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>
            <p:custDataLst>
              <p:tags r:id="rId21"/>
            </p:custDataLst>
          </p:nvPr>
        </p:nvCxnSpPr>
        <p:spPr>
          <a:xfrm>
            <a:off x="7336790" y="3340735"/>
            <a:ext cx="222694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任意多边形 34"/>
          <p:cNvSpPr/>
          <p:nvPr/>
        </p:nvSpPr>
        <p:spPr>
          <a:xfrm>
            <a:off x="2039620" y="1217930"/>
            <a:ext cx="8395335" cy="1645920"/>
          </a:xfrm>
          <a:custGeom>
            <a:avLst/>
            <a:gdLst>
              <a:gd name="connisteX0" fmla="*/ 0 w 7140575"/>
              <a:gd name="connsiteY0" fmla="*/ 398179 h 1645954"/>
              <a:gd name="connisteX1" fmla="*/ 4813300 w 7140575"/>
              <a:gd name="connsiteY1" fmla="*/ 71154 h 1645954"/>
              <a:gd name="connisteX2" fmla="*/ 7140575 w 7140575"/>
              <a:gd name="connsiteY2" fmla="*/ 1645954 h 1645954"/>
              <a:gd name="connisteX3" fmla="*/ 6932930 w 7140575"/>
              <a:gd name="connsiteY3" fmla="*/ 1477679 h 1645954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7140575" h="1645954">
                <a:moveTo>
                  <a:pt x="0" y="398179"/>
                </a:moveTo>
                <a:cubicBezTo>
                  <a:pt x="916305" y="301024"/>
                  <a:pt x="3385185" y="-178401"/>
                  <a:pt x="4813300" y="71154"/>
                </a:cubicBezTo>
                <a:cubicBezTo>
                  <a:pt x="6241415" y="320709"/>
                  <a:pt x="6716395" y="1364649"/>
                  <a:pt x="7140575" y="1645954"/>
                </a:cubicBezTo>
              </a:path>
            </a:pathLst>
          </a:custGeom>
          <a:ln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6" name="直接箭头连接符 35"/>
          <p:cNvCxnSpPr/>
          <p:nvPr>
            <p:custDataLst>
              <p:tags r:id="rId22"/>
            </p:custDataLst>
          </p:nvPr>
        </p:nvCxnSpPr>
        <p:spPr>
          <a:xfrm flipV="1">
            <a:off x="8124190" y="4197350"/>
            <a:ext cx="1828800" cy="139128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任意多边形 37"/>
          <p:cNvSpPr/>
          <p:nvPr/>
        </p:nvSpPr>
        <p:spPr>
          <a:xfrm>
            <a:off x="2353945" y="4044315"/>
            <a:ext cx="8936355" cy="2661920"/>
          </a:xfrm>
          <a:custGeom>
            <a:avLst/>
            <a:gdLst>
              <a:gd name="connisteX0" fmla="*/ 0 w 6903085"/>
              <a:gd name="connsiteY0" fmla="*/ 1099185 h 1568509"/>
              <a:gd name="connisteX1" fmla="*/ 4377690 w 6903085"/>
              <a:gd name="connsiteY1" fmla="*/ 1515110 h 1568509"/>
              <a:gd name="connisteX2" fmla="*/ 6903085 w 6903085"/>
              <a:gd name="connsiteY2" fmla="*/ 0 h 1568509"/>
              <a:gd name="connisteX3" fmla="*/ 6447155 w 6903085"/>
              <a:gd name="connsiteY3" fmla="*/ -267335 h 156850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6903085" h="1568509">
                <a:moveTo>
                  <a:pt x="0" y="1099185"/>
                </a:moveTo>
                <a:cubicBezTo>
                  <a:pt x="824865" y="1212850"/>
                  <a:pt x="2997200" y="1734820"/>
                  <a:pt x="4377690" y="1515110"/>
                </a:cubicBezTo>
                <a:cubicBezTo>
                  <a:pt x="5758180" y="1295400"/>
                  <a:pt x="6489065" y="356235"/>
                  <a:pt x="6903085" y="0"/>
                </a:cubicBezTo>
              </a:path>
            </a:pathLst>
          </a:custGeom>
          <a:ln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4595495" y="325374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00"/>
              <a:t>High-Speed Railway</a:t>
            </a:r>
            <a:endParaRPr lang="zh-CN" altLang="en-US" sz="900"/>
          </a:p>
        </p:txBody>
      </p:sp>
      <p:sp>
        <p:nvSpPr>
          <p:cNvPr id="40" name="文本框 39"/>
          <p:cNvSpPr txBox="1"/>
          <p:nvPr>
            <p:custDataLst>
              <p:tags r:id="rId23"/>
            </p:custDataLst>
          </p:nvPr>
        </p:nvSpPr>
        <p:spPr>
          <a:xfrm>
            <a:off x="7336790" y="308292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Tianjin Metro</a:t>
            </a:r>
            <a:endParaRPr lang="en-US" altLang="zh-CN" sz="900"/>
          </a:p>
        </p:txBody>
      </p:sp>
      <p:sp>
        <p:nvSpPr>
          <p:cNvPr id="41" name="文本框 40"/>
          <p:cNvSpPr txBox="1"/>
          <p:nvPr>
            <p:custDataLst>
              <p:tags r:id="rId24"/>
            </p:custDataLst>
          </p:nvPr>
        </p:nvSpPr>
        <p:spPr>
          <a:xfrm>
            <a:off x="7336790" y="348996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2" name="文本框 41"/>
          <p:cNvSpPr txBox="1"/>
          <p:nvPr>
            <p:custDataLst>
              <p:tags r:id="rId25"/>
            </p:custDataLst>
          </p:nvPr>
        </p:nvSpPr>
        <p:spPr>
          <a:xfrm>
            <a:off x="6527165" y="645414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3" name="文本框 42"/>
          <p:cNvSpPr txBox="1"/>
          <p:nvPr>
            <p:custDataLst>
              <p:tags r:id="rId26"/>
            </p:custDataLst>
          </p:nvPr>
        </p:nvSpPr>
        <p:spPr>
          <a:xfrm>
            <a:off x="8315960" y="466471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4" name="文本框 43"/>
          <p:cNvSpPr txBox="1"/>
          <p:nvPr>
            <p:custDataLst>
              <p:tags r:id="rId27"/>
            </p:custDataLst>
          </p:nvPr>
        </p:nvSpPr>
        <p:spPr>
          <a:xfrm>
            <a:off x="5169535" y="96520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5" name="文本框 44"/>
          <p:cNvSpPr txBox="1"/>
          <p:nvPr>
            <p:custDataLst>
              <p:tags r:id="rId28"/>
            </p:custDataLst>
          </p:nvPr>
        </p:nvSpPr>
        <p:spPr>
          <a:xfrm>
            <a:off x="2714625" y="452310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cxnSp>
        <p:nvCxnSpPr>
          <p:cNvPr id="46" name="直接箭头连接符 45"/>
          <p:cNvCxnSpPr/>
          <p:nvPr>
            <p:custDataLst>
              <p:tags r:id="rId29"/>
            </p:custDataLst>
          </p:nvPr>
        </p:nvCxnSpPr>
        <p:spPr>
          <a:xfrm flipV="1">
            <a:off x="2574290" y="3826510"/>
            <a:ext cx="382905" cy="3746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>
            <p:custDataLst>
              <p:tags r:id="rId30"/>
            </p:custDataLst>
          </p:nvPr>
        </p:nvSpPr>
        <p:spPr>
          <a:xfrm>
            <a:off x="1699260" y="375412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Beijing Subway</a:t>
            </a:r>
            <a:endParaRPr lang="en-US" altLang="zh-CN" sz="900"/>
          </a:p>
        </p:txBody>
      </p:sp>
      <p:cxnSp>
        <p:nvCxnSpPr>
          <p:cNvPr id="48" name="直接箭头连接符 47"/>
          <p:cNvCxnSpPr/>
          <p:nvPr>
            <p:custDataLst>
              <p:tags r:id="rId31"/>
            </p:custDataLst>
          </p:nvPr>
        </p:nvCxnSpPr>
        <p:spPr>
          <a:xfrm flipV="1">
            <a:off x="1821180" y="4429125"/>
            <a:ext cx="466090" cy="3860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>
            <p:custDataLst>
              <p:tags r:id="rId32"/>
            </p:custDataLst>
          </p:nvPr>
        </p:nvSpPr>
        <p:spPr>
          <a:xfrm>
            <a:off x="630555" y="4324350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Capital Airport Express</a:t>
            </a:r>
            <a:endParaRPr lang="en-US" altLang="zh-CN" sz="900"/>
          </a:p>
        </p:txBody>
      </p:sp>
      <p:sp>
        <p:nvSpPr>
          <p:cNvPr id="50" name="文本框 49"/>
          <p:cNvSpPr txBox="1"/>
          <p:nvPr>
            <p:custDataLst>
              <p:tags r:id="rId33"/>
            </p:custDataLst>
          </p:nvPr>
        </p:nvSpPr>
        <p:spPr>
          <a:xfrm>
            <a:off x="1690370" y="272034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cxnSp>
        <p:nvCxnSpPr>
          <p:cNvPr id="51" name="直接箭头连接符 50"/>
          <p:cNvCxnSpPr/>
          <p:nvPr>
            <p:custDataLst>
              <p:tags r:id="rId34"/>
            </p:custDataLst>
          </p:nvPr>
        </p:nvCxnSpPr>
        <p:spPr>
          <a:xfrm>
            <a:off x="2237740" y="1972945"/>
            <a:ext cx="524510" cy="48514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>
            <p:custDataLst>
              <p:tags r:id="rId35"/>
            </p:custDataLst>
          </p:nvPr>
        </p:nvCxnSpPr>
        <p:spPr>
          <a:xfrm>
            <a:off x="2910840" y="2606675"/>
            <a:ext cx="415925" cy="39687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>
            <p:custDataLst>
              <p:tags r:id="rId36"/>
            </p:custDataLst>
          </p:nvPr>
        </p:nvSpPr>
        <p:spPr>
          <a:xfrm>
            <a:off x="3237865" y="260667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Beijing Subway</a:t>
            </a:r>
            <a:endParaRPr lang="en-US" altLang="zh-CN" sz="900"/>
          </a:p>
        </p:txBody>
      </p:sp>
      <p:sp>
        <p:nvSpPr>
          <p:cNvPr id="54" name="文本框 53"/>
          <p:cNvSpPr txBox="1"/>
          <p:nvPr>
            <p:custDataLst>
              <p:tags r:id="rId37"/>
            </p:custDataLst>
          </p:nvPr>
        </p:nvSpPr>
        <p:spPr>
          <a:xfrm>
            <a:off x="2643505" y="1972945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Daxing Airport Subway</a:t>
            </a:r>
            <a:endParaRPr lang="en-US" altLang="zh-CN" sz="900"/>
          </a:p>
        </p:txBody>
      </p:sp>
      <p:pic>
        <p:nvPicPr>
          <p:cNvPr id="55" name="图片 54" descr="31393935333132353b31393939353539343b5e8f53f731"/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363210" y="952500"/>
            <a:ext cx="252000" cy="252000"/>
          </a:xfrm>
          <a:prstGeom prst="rect">
            <a:avLst/>
          </a:prstGeom>
        </p:spPr>
      </p:pic>
      <p:pic>
        <p:nvPicPr>
          <p:cNvPr id="58" name="图片 57" descr="31393935333132353b31393939353539353b5e8f53f732"/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696075" y="6431915"/>
            <a:ext cx="252000" cy="252000"/>
          </a:xfrm>
          <a:prstGeom prst="rect">
            <a:avLst/>
          </a:prstGeom>
        </p:spPr>
      </p:pic>
      <p:pic>
        <p:nvPicPr>
          <p:cNvPr id="59" name="图片 58" descr="31393935333132353b31393939353539363b5e8f53f733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526780" y="4664710"/>
            <a:ext cx="252000" cy="252000"/>
          </a:xfrm>
          <a:prstGeom prst="rect">
            <a:avLst/>
          </a:prstGeom>
        </p:spPr>
      </p:pic>
      <p:pic>
        <p:nvPicPr>
          <p:cNvPr id="60" name="图片 59" descr="31393935333132353b31393939353539373b5e8f53f734"/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510155" y="1950720"/>
            <a:ext cx="252000" cy="252000"/>
          </a:xfrm>
          <a:prstGeom prst="rect">
            <a:avLst/>
          </a:prstGeom>
        </p:spPr>
      </p:pic>
      <p:pic>
        <p:nvPicPr>
          <p:cNvPr id="61" name="图片 60" descr="31393935333132353b31393939353539383b5e8f53f735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173730" y="2584450"/>
            <a:ext cx="252000" cy="252000"/>
          </a:xfrm>
          <a:prstGeom prst="rect">
            <a:avLst/>
          </a:prstGeom>
        </p:spPr>
      </p:pic>
      <p:pic>
        <p:nvPicPr>
          <p:cNvPr id="62" name="图片 61" descr="31393935333132353b31393939353539393b5e8f53f736"/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422775" y="3231515"/>
            <a:ext cx="252000" cy="252000"/>
          </a:xfrm>
          <a:prstGeom prst="rect">
            <a:avLst/>
          </a:prstGeom>
        </p:spPr>
      </p:pic>
      <p:pic>
        <p:nvPicPr>
          <p:cNvPr id="63" name="图片 62" descr="31393935333132353b31393939353630303b5e8f53f737"/>
          <p:cNvPicPr>
            <a:picLocks noChangeAspect="1"/>
          </p:cNvPicPr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7336790" y="3060700"/>
            <a:ext cx="252000" cy="252000"/>
          </a:xfrm>
          <a:prstGeom prst="rect">
            <a:avLst/>
          </a:prstGeom>
        </p:spPr>
      </p:pic>
      <p:pic>
        <p:nvPicPr>
          <p:cNvPr id="64" name="图片 63" descr="31393935333132353b31393939353630313b5e8f53f738"/>
          <p:cNvPicPr>
            <a:picLocks noChangeAspect="1"/>
          </p:cNvPicPr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7588885" y="3467735"/>
            <a:ext cx="252000" cy="252000"/>
          </a:xfrm>
          <a:prstGeom prst="rect">
            <a:avLst/>
          </a:prstGeom>
        </p:spPr>
      </p:pic>
      <p:pic>
        <p:nvPicPr>
          <p:cNvPr id="65" name="图片 64" descr="31393935333132353b31393939353630323b5e8f53f739"/>
          <p:cNvPicPr>
            <a:picLocks noChangeAspect="1"/>
          </p:cNvPicPr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898650" y="2665095"/>
            <a:ext cx="285115" cy="285115"/>
          </a:xfrm>
          <a:prstGeom prst="rect">
            <a:avLst/>
          </a:prstGeom>
        </p:spPr>
      </p:pic>
      <p:pic>
        <p:nvPicPr>
          <p:cNvPr id="66" name="图片 65" descr="31393935333132353b31393939353539333b5e8f53f73130"/>
          <p:cNvPicPr>
            <a:picLocks noChangeAspect="1"/>
          </p:cNvPicPr>
          <p:nvPr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1646555" y="3731895"/>
            <a:ext cx="252000" cy="252000"/>
          </a:xfrm>
          <a:prstGeom prst="rect">
            <a:avLst/>
          </a:prstGeom>
        </p:spPr>
      </p:pic>
      <p:sp>
        <p:nvSpPr>
          <p:cNvPr id="74" name="文本框 73"/>
          <p:cNvSpPr txBox="1"/>
          <p:nvPr>
            <p:custDataLst>
              <p:tags r:id="rId58"/>
            </p:custDataLst>
          </p:nvPr>
        </p:nvSpPr>
        <p:spPr>
          <a:xfrm>
            <a:off x="2183765" y="2435225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>
                <a:solidFill>
                  <a:srgbClr val="FFC000"/>
                </a:solidFill>
              </a:rPr>
              <a:t>Caoqiao</a:t>
            </a:r>
            <a:endParaRPr lang="en-US" altLang="zh-CN" sz="900">
              <a:solidFill>
                <a:srgbClr val="FFC000"/>
              </a:solidFill>
            </a:endParaRPr>
          </a:p>
        </p:txBody>
      </p:sp>
      <p:sp>
        <p:nvSpPr>
          <p:cNvPr id="75" name="文本框 74"/>
          <p:cNvSpPr txBox="1"/>
          <p:nvPr>
            <p:custDataLst>
              <p:tags r:id="rId59"/>
            </p:custDataLst>
          </p:nvPr>
        </p:nvSpPr>
        <p:spPr>
          <a:xfrm>
            <a:off x="1602740" y="4199255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>
                <a:solidFill>
                  <a:srgbClr val="FFC000"/>
                </a:solidFill>
              </a:rPr>
              <a:t>Beixinqiao</a:t>
            </a:r>
            <a:endParaRPr lang="en-US" altLang="zh-CN" sz="900">
              <a:solidFill>
                <a:srgbClr val="FFC000"/>
              </a:solidFill>
            </a:endParaRPr>
          </a:p>
        </p:txBody>
      </p:sp>
      <p:pic>
        <p:nvPicPr>
          <p:cNvPr id="25" name="图片 24" descr="图片1"/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487680" y="4324350"/>
            <a:ext cx="248920" cy="248920"/>
          </a:xfrm>
          <a:prstGeom prst="rect">
            <a:avLst/>
          </a:prstGeom>
        </p:spPr>
      </p:pic>
      <p:pic>
        <p:nvPicPr>
          <p:cNvPr id="26" name="图片 25" descr="图片2"/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2910840" y="4488180"/>
            <a:ext cx="252000" cy="252000"/>
          </a:xfrm>
          <a:prstGeom prst="rect">
            <a:avLst/>
          </a:prstGeom>
          <a:ln>
            <a:noFill/>
          </a:ln>
        </p:spPr>
      </p:pic>
      <p:pic>
        <p:nvPicPr>
          <p:cNvPr id="3" name="图片 2" descr="图片3"/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>
            <a:off x="6275070" y="4488180"/>
            <a:ext cx="252000" cy="252000"/>
          </a:xfrm>
          <a:prstGeom prst="rect">
            <a:avLst/>
          </a:prstGeom>
        </p:spPr>
      </p:pic>
      <p:cxnSp>
        <p:nvCxnSpPr>
          <p:cNvPr id="68" name="直接箭头连接符 67"/>
          <p:cNvCxnSpPr/>
          <p:nvPr>
            <p:custDataLst>
              <p:tags r:id="rId63"/>
            </p:custDataLst>
          </p:nvPr>
        </p:nvCxnSpPr>
        <p:spPr>
          <a:xfrm flipV="1">
            <a:off x="6158230" y="4158615"/>
            <a:ext cx="19685" cy="9144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文本框 68"/>
          <p:cNvSpPr txBox="1"/>
          <p:nvPr>
            <p:custDataLst>
              <p:tags r:id="rId64"/>
            </p:custDataLst>
          </p:nvPr>
        </p:nvSpPr>
        <p:spPr>
          <a:xfrm>
            <a:off x="6275070" y="448818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Tianjin Metro</a:t>
            </a:r>
            <a:endParaRPr lang="en-US" altLang="zh-CN" sz="900"/>
          </a:p>
        </p:txBody>
      </p:sp>
      <p:sp>
        <p:nvSpPr>
          <p:cNvPr id="37" name="文本框 36"/>
          <p:cNvSpPr txBox="1"/>
          <p:nvPr>
            <p:custDataLst>
              <p:tags r:id="rId65"/>
            </p:custDataLst>
          </p:nvPr>
        </p:nvSpPr>
        <p:spPr>
          <a:xfrm>
            <a:off x="5017135" y="174307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 b="1" i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14.</a:t>
            </a:r>
            <a:r>
              <a:rPr lang="en-US" altLang="zh-CN" sz="900"/>
              <a:t> Intercity Bus</a:t>
            </a:r>
            <a:endParaRPr lang="en-US" altLang="zh-CN" sz="900"/>
          </a:p>
        </p:txBody>
      </p:sp>
      <p:sp>
        <p:nvSpPr>
          <p:cNvPr id="56" name="文本框 55"/>
          <p:cNvSpPr txBox="1"/>
          <p:nvPr>
            <p:custDataLst>
              <p:tags r:id="rId66"/>
            </p:custDataLst>
          </p:nvPr>
        </p:nvSpPr>
        <p:spPr>
          <a:xfrm>
            <a:off x="4030345" y="501332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 b="1" i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15.</a:t>
            </a:r>
            <a:r>
              <a:rPr lang="en-US" altLang="zh-CN" sz="900"/>
              <a:t> Intercity Bus</a:t>
            </a:r>
            <a:endParaRPr lang="en-US" altLang="zh-CN" sz="900"/>
          </a:p>
        </p:txBody>
      </p:sp>
      <p:cxnSp>
        <p:nvCxnSpPr>
          <p:cNvPr id="57" name="曲线连接符 56"/>
          <p:cNvCxnSpPr/>
          <p:nvPr/>
        </p:nvCxnSpPr>
        <p:spPr>
          <a:xfrm>
            <a:off x="2385695" y="1765300"/>
            <a:ext cx="3527425" cy="1245870"/>
          </a:xfrm>
          <a:prstGeom prst="curvedConnector3">
            <a:avLst>
              <a:gd name="adj1" fmla="val 8912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V="1">
            <a:off x="2596515" y="4104005"/>
            <a:ext cx="3278505" cy="1476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6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5" name="图片 54" descr="31393935333132353b31393939353539343b5e8f53f73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5985" y="684530"/>
            <a:ext cx="252000" cy="25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326515" y="735330"/>
            <a:ext cx="3981450" cy="211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/>
              <a:t>Airport</a:t>
            </a:r>
            <a:r>
              <a:rPr lang="zh-CN" altLang="en-US" sz="900"/>
              <a:t> Ground floor(1F).</a:t>
            </a:r>
            <a:r>
              <a:rPr lang="en-US" altLang="zh-CN" sz="900"/>
              <a:t> About 360 CNY, 1.5 hours.</a:t>
            </a:r>
            <a:endParaRPr lang="en-US" altLang="zh-CN" sz="900"/>
          </a:p>
        </p:txBody>
      </p:sp>
      <p:pic>
        <p:nvPicPr>
          <p:cNvPr id="58" name="图片 57" descr="31393935333132353b31393939353539353b5e8f53f73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5985" y="1043305"/>
            <a:ext cx="252000" cy="252000"/>
          </a:xfrm>
          <a:prstGeom prst="rect">
            <a:avLst/>
          </a:prstGeom>
        </p:spPr>
      </p:pic>
      <p:pic>
        <p:nvPicPr>
          <p:cNvPr id="59" name="图片 58" descr="31393935333132353b31393939353539363b5e8f53f73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5985" y="1402080"/>
            <a:ext cx="252000" cy="252000"/>
          </a:xfrm>
          <a:prstGeom prst="rect">
            <a:avLst/>
          </a:prstGeom>
        </p:spPr>
      </p:pic>
      <p:pic>
        <p:nvPicPr>
          <p:cNvPr id="60" name="图片 59" descr="31393935333132353b31393939353539373b5e8f53f73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5985" y="1760855"/>
            <a:ext cx="252000" cy="252000"/>
          </a:xfrm>
          <a:prstGeom prst="rect">
            <a:avLst/>
          </a:prstGeom>
        </p:spPr>
      </p:pic>
      <p:pic>
        <p:nvPicPr>
          <p:cNvPr id="61" name="图片 60" descr="31393935333132353b31393939353539383b5e8f53f735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95985" y="2119630"/>
            <a:ext cx="252000" cy="252000"/>
          </a:xfrm>
          <a:prstGeom prst="rect">
            <a:avLst/>
          </a:prstGeom>
        </p:spPr>
      </p:pic>
      <p:pic>
        <p:nvPicPr>
          <p:cNvPr id="62" name="图片 61" descr="31393935333132353b31393939353539393b5e8f53f736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5985" y="2478405"/>
            <a:ext cx="252000" cy="252000"/>
          </a:xfrm>
          <a:prstGeom prst="rect">
            <a:avLst/>
          </a:prstGeom>
        </p:spPr>
      </p:pic>
      <p:pic>
        <p:nvPicPr>
          <p:cNvPr id="63" name="图片 62" descr="31393935333132353b31393939353630303b5e8f53f737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95985" y="2837180"/>
            <a:ext cx="252000" cy="252000"/>
          </a:xfrm>
          <a:prstGeom prst="rect">
            <a:avLst/>
          </a:prstGeom>
        </p:spPr>
      </p:pic>
      <p:pic>
        <p:nvPicPr>
          <p:cNvPr id="64" name="图片 63" descr="31393935333132353b31393939353630313b5e8f53f738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95985" y="3195955"/>
            <a:ext cx="252000" cy="252000"/>
          </a:xfrm>
          <a:prstGeom prst="rect">
            <a:avLst/>
          </a:prstGeom>
        </p:spPr>
      </p:pic>
      <p:pic>
        <p:nvPicPr>
          <p:cNvPr id="65" name="图片 64" descr="31393935333132353b31393939353630323b5e8f53f739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95985" y="3554730"/>
            <a:ext cx="285115" cy="285115"/>
          </a:xfrm>
          <a:prstGeom prst="rect">
            <a:avLst/>
          </a:prstGeom>
        </p:spPr>
      </p:pic>
      <p:pic>
        <p:nvPicPr>
          <p:cNvPr id="66" name="图片 65" descr="31393935333132353b31393939353539333b5e8f53f73130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95985" y="3946525"/>
            <a:ext cx="252000" cy="25200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1"/>
            </p:custDataLst>
          </p:nvPr>
        </p:nvSpPr>
        <p:spPr>
          <a:xfrm>
            <a:off x="1326515" y="107442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>
                <a:solidFill>
                  <a:srgbClr val="FF0000"/>
                </a:solidFill>
              </a:rPr>
              <a:t>T2</a:t>
            </a:r>
            <a:r>
              <a:rPr lang="en-US" altLang="zh-CN" sz="900"/>
              <a:t>: Airport</a:t>
            </a:r>
            <a:r>
              <a:rPr lang="zh-CN" altLang="en-US" sz="900"/>
              <a:t> Ground floor(1F).</a:t>
            </a:r>
            <a:r>
              <a:rPr lang="en-US" altLang="zh-CN" sz="900"/>
              <a:t> About 600 CNY, 2 hours. </a:t>
            </a:r>
            <a:r>
              <a:rPr lang="en-US" altLang="zh-CN" sz="900">
                <a:solidFill>
                  <a:srgbClr val="FF0000"/>
                </a:solidFill>
              </a:rPr>
              <a:t>T3</a:t>
            </a:r>
            <a:r>
              <a:rPr lang="en-US" altLang="zh-CN" sz="900"/>
              <a:t>: </a:t>
            </a:r>
            <a:r>
              <a:rPr lang="en-US" altLang="zh-CN" sz="900">
                <a:sym typeface="+mn-ea"/>
              </a:rPr>
              <a:t>Airport </a:t>
            </a:r>
            <a:r>
              <a:rPr lang="zh-CN" altLang="en-US" sz="900">
                <a:sym typeface="+mn-ea"/>
              </a:rPr>
              <a:t>B1</a:t>
            </a:r>
            <a:r>
              <a:rPr lang="en-US" altLang="zh-CN" sz="900">
                <a:sym typeface="+mn-ea"/>
              </a:rPr>
              <a:t>. About 600 CNY, 2 hours.</a:t>
            </a:r>
            <a:endParaRPr lang="en-US" altLang="zh-CN" sz="900"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32"/>
            </p:custDataLst>
          </p:nvPr>
        </p:nvSpPr>
        <p:spPr>
          <a:xfrm>
            <a:off x="1326515" y="1442720"/>
            <a:ext cx="3981450" cy="211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/>
              <a:t>Airport</a:t>
            </a:r>
            <a:r>
              <a:rPr lang="zh-CN" altLang="en-US" sz="900"/>
              <a:t> Ground floor(1F).</a:t>
            </a:r>
            <a:r>
              <a:rPr lang="en-US" altLang="zh-CN" sz="900"/>
              <a:t> About 70-100 CNY, 40 mins.</a:t>
            </a:r>
            <a:endParaRPr lang="en-US" altLang="zh-CN" sz="900"/>
          </a:p>
        </p:txBody>
      </p:sp>
      <p:sp>
        <p:nvSpPr>
          <p:cNvPr id="9" name="文本框 8"/>
          <p:cNvSpPr txBox="1"/>
          <p:nvPr>
            <p:custDataLst>
              <p:tags r:id="rId33"/>
            </p:custDataLst>
          </p:nvPr>
        </p:nvSpPr>
        <p:spPr>
          <a:xfrm>
            <a:off x="1326515" y="322199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>
                <a:sym typeface="+mn-ea"/>
              </a:rPr>
              <a:t>About 20 CNY, 20 mins.</a:t>
            </a:r>
            <a:endParaRPr lang="en-US" altLang="zh-CN" sz="900"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34"/>
            </p:custDataLst>
          </p:nvPr>
        </p:nvSpPr>
        <p:spPr>
          <a:xfrm>
            <a:off x="1326515" y="288036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Tianjin Metro</a:t>
            </a:r>
            <a:r>
              <a:rPr sz="900"/>
              <a:t>: Line 3 (direction to NANZHAN) to HEPINGLU  EXIT B.</a:t>
            </a:r>
            <a:r>
              <a:rPr lang="en-US" sz="900">
                <a:sym typeface="+mn-ea"/>
              </a:rPr>
              <a:t> About </a:t>
            </a:r>
            <a:r>
              <a:rPr sz="900">
                <a:sym typeface="+mn-ea"/>
              </a:rPr>
              <a:t>2CNY,10mins</a:t>
            </a:r>
            <a:r>
              <a:rPr lang="en-US" sz="900">
                <a:sym typeface="+mn-ea"/>
              </a:rPr>
              <a:t>, </a:t>
            </a:r>
            <a:r>
              <a:rPr sz="900">
                <a:sym typeface="+mn-ea"/>
              </a:rPr>
              <a:t>Opening from </a:t>
            </a:r>
            <a:r>
              <a:rPr lang="en-US" sz="900">
                <a:sym typeface="+mn-ea"/>
              </a:rPr>
              <a:t>6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00</a:t>
            </a:r>
            <a:r>
              <a:rPr sz="900">
                <a:sym typeface="+mn-ea"/>
              </a:rPr>
              <a:t>am to </a:t>
            </a:r>
            <a:r>
              <a:rPr lang="en-US" sz="900">
                <a:sym typeface="+mn-ea"/>
              </a:rPr>
              <a:t>22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4</a:t>
            </a:r>
            <a:r>
              <a:rPr sz="900">
                <a:sym typeface="+mn-ea"/>
              </a:rPr>
              <a:t>0pm</a:t>
            </a:r>
            <a:r>
              <a:rPr lang="en-US" sz="900">
                <a:sym typeface="+mn-ea"/>
              </a:rPr>
              <a:t>.</a:t>
            </a:r>
            <a:endParaRPr sz="900"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5"/>
            </p:custDataLst>
          </p:nvPr>
        </p:nvSpPr>
        <p:spPr>
          <a:xfrm>
            <a:off x="1326515" y="2477135"/>
            <a:ext cx="977392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High-Speed Railway</a:t>
            </a:r>
            <a:r>
              <a:rPr sz="900"/>
              <a:t>: ticket window: 2nd floor(2F). Boarding gate: 3rd floor(3F).</a:t>
            </a:r>
            <a:endParaRPr sz="900"/>
          </a:p>
          <a:p>
            <a:r>
              <a:rPr lang="en-US" sz="900"/>
              <a:t>About </a:t>
            </a:r>
            <a:r>
              <a:rPr sz="900">
                <a:sym typeface="+mn-ea"/>
              </a:rPr>
              <a:t>54.5 - 174 CNY（Second class - Business class）, 30-40 mins, First Train: 6:00am, every 20mins, Last Train: 10:30pm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36"/>
            </p:custDataLst>
          </p:nvPr>
        </p:nvSpPr>
        <p:spPr>
          <a:xfrm>
            <a:off x="1326515" y="2092960"/>
            <a:ext cx="9774555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Beijing Subway</a:t>
            </a:r>
            <a:r>
              <a:rPr lang="en-US" sz="900">
                <a:solidFill>
                  <a:srgbClr val="0070C0"/>
                </a:solidFill>
              </a:rPr>
              <a:t>:</a:t>
            </a:r>
            <a:r>
              <a:rPr lang="en-US" sz="900"/>
              <a:t> </a:t>
            </a:r>
            <a:r>
              <a:rPr sz="900"/>
              <a:t>Line 19: Caoqiao(direction to Mudanyuan) to Jingfengmen, transfer to Line 14: Jingfengmen(direction to Shangezhuang) to Beijingnan Zhan(Beijing South Railway Station).</a:t>
            </a:r>
            <a:r>
              <a:rPr lang="en-US" altLang="zh-CN" sz="900">
                <a:sym typeface="+mn-ea"/>
              </a:rPr>
              <a:t> About </a:t>
            </a:r>
            <a:r>
              <a:rPr sz="900">
                <a:sym typeface="+mn-ea"/>
              </a:rPr>
              <a:t>4 CNY, 15mins, Opening from 5:35am to 10:50pm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37"/>
            </p:custDataLst>
          </p:nvPr>
        </p:nvSpPr>
        <p:spPr>
          <a:xfrm>
            <a:off x="1326515" y="1808480"/>
            <a:ext cx="10418445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  <a:sym typeface="+mn-ea"/>
              </a:rPr>
              <a:t>Daxing Airport Subway:</a:t>
            </a:r>
            <a:r>
              <a:rPr sz="900">
                <a:sym typeface="+mn-ea"/>
              </a:rPr>
              <a:t> Airport B1.</a:t>
            </a:r>
            <a:r>
              <a:rPr lang="en-US" sz="900">
                <a:sym typeface="+mn-ea"/>
              </a:rPr>
              <a:t> </a:t>
            </a:r>
            <a:r>
              <a:rPr sz="900"/>
              <a:t>Daxing Airport(direction to Caoqiao)</a:t>
            </a:r>
            <a:r>
              <a:rPr lang="en-US" sz="900"/>
              <a:t> </a:t>
            </a:r>
            <a:r>
              <a:rPr sz="900"/>
              <a:t>transfer to Beijing subway Line 19.</a:t>
            </a:r>
            <a:r>
              <a:rPr lang="en-US" altLang="zh-CN" sz="900">
                <a:sym typeface="+mn-ea"/>
              </a:rPr>
              <a:t> About </a:t>
            </a:r>
            <a:r>
              <a:rPr sz="900">
                <a:sym typeface="+mn-ea"/>
              </a:rPr>
              <a:t>35 CNY, 30mins, Opening from 6:00am to 23:00pm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38"/>
            </p:custDataLst>
          </p:nvPr>
        </p:nvSpPr>
        <p:spPr>
          <a:xfrm>
            <a:off x="1326515" y="4326890"/>
            <a:ext cx="1025017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Capital Airport Express</a:t>
            </a:r>
            <a:r>
              <a:rPr sz="900"/>
              <a:t>: Airport 2F.Beixinqiao(direction to Beixinqiao )</a:t>
            </a:r>
            <a:r>
              <a:rPr lang="en-US" sz="900"/>
              <a:t> </a:t>
            </a:r>
            <a:r>
              <a:rPr sz="900"/>
              <a:t>transfer to Beijing subway Line 5.</a:t>
            </a:r>
            <a:r>
              <a:rPr lang="en-US" sz="900">
                <a:sym typeface="+mn-ea"/>
              </a:rPr>
              <a:t>About </a:t>
            </a:r>
            <a:r>
              <a:rPr sz="900">
                <a:sym typeface="+mn-ea"/>
              </a:rPr>
              <a:t>25 CNY, 35mins, Opening from 6:22am to 22:52pm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39"/>
            </p:custDataLst>
          </p:nvPr>
        </p:nvSpPr>
        <p:spPr>
          <a:xfrm>
            <a:off x="1326515" y="468630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>
                <a:solidFill>
                  <a:srgbClr val="FF0000"/>
                </a:solidFill>
                <a:sym typeface="+mn-ea"/>
              </a:rPr>
              <a:t>T2</a:t>
            </a:r>
            <a:r>
              <a:rPr lang="en-US" altLang="zh-CN" sz="900">
                <a:sym typeface="+mn-ea"/>
              </a:rPr>
              <a:t>: Airport</a:t>
            </a:r>
            <a:r>
              <a:rPr lang="zh-CN" altLang="en-US" sz="900">
                <a:sym typeface="+mn-ea"/>
              </a:rPr>
              <a:t> Ground floor(1F).</a:t>
            </a:r>
            <a:r>
              <a:rPr lang="en-US" altLang="zh-CN" sz="900">
                <a:sym typeface="+mn-ea"/>
              </a:rPr>
              <a:t> About 140 CNY, 1 hour. </a:t>
            </a:r>
            <a:r>
              <a:rPr lang="en-US" altLang="zh-CN" sz="900">
                <a:solidFill>
                  <a:srgbClr val="FF0000"/>
                </a:solidFill>
                <a:sym typeface="+mn-ea"/>
              </a:rPr>
              <a:t>T3</a:t>
            </a:r>
            <a:r>
              <a:rPr lang="en-US" altLang="zh-CN" sz="900">
                <a:sym typeface="+mn-ea"/>
              </a:rPr>
              <a:t>: </a:t>
            </a:r>
            <a:r>
              <a:rPr lang="en-US" altLang="zh-CN" sz="900">
                <a:sym typeface="+mn-ea"/>
              </a:rPr>
              <a:t>Airport </a:t>
            </a:r>
            <a:r>
              <a:rPr lang="zh-CN" altLang="en-US" sz="900">
                <a:sym typeface="+mn-ea"/>
              </a:rPr>
              <a:t>B1</a:t>
            </a:r>
            <a:r>
              <a:rPr lang="en-US" altLang="zh-CN" sz="900">
                <a:sym typeface="+mn-ea"/>
              </a:rPr>
              <a:t>. About 140 CNY, 1 hour.</a:t>
            </a:r>
            <a:endParaRPr lang="en-US" altLang="zh-CN" sz="900"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40"/>
            </p:custDataLst>
          </p:nvPr>
        </p:nvSpPr>
        <p:spPr>
          <a:xfrm>
            <a:off x="1326515" y="361061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sz="900">
                <a:sym typeface="+mn-ea"/>
              </a:rPr>
              <a:t>Ground floor(1F).</a:t>
            </a:r>
            <a:r>
              <a:rPr lang="en-US" sz="900"/>
              <a:t>A</a:t>
            </a:r>
            <a:r>
              <a:rPr sz="900"/>
              <a:t>bout 1</a:t>
            </a:r>
            <a:r>
              <a:rPr lang="en-US" sz="900"/>
              <a:t>5</a:t>
            </a:r>
            <a:r>
              <a:rPr sz="900"/>
              <a:t>0 CNY, 1 hour</a:t>
            </a:r>
            <a:r>
              <a:rPr lang="en-US" sz="900"/>
              <a:t>.</a:t>
            </a:r>
            <a:endParaRPr sz="900"/>
          </a:p>
        </p:txBody>
      </p:sp>
      <p:sp>
        <p:nvSpPr>
          <p:cNvPr id="17" name="文本框 16"/>
          <p:cNvSpPr txBox="1"/>
          <p:nvPr>
            <p:custDataLst>
              <p:tags r:id="rId41"/>
            </p:custDataLst>
          </p:nvPr>
        </p:nvSpPr>
        <p:spPr>
          <a:xfrm>
            <a:off x="1326515" y="3967480"/>
            <a:ext cx="1025017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Beijing Subway</a:t>
            </a:r>
            <a:r>
              <a:rPr lang="en-US" sz="900">
                <a:solidFill>
                  <a:srgbClr val="0070C0"/>
                </a:solidFill>
              </a:rPr>
              <a:t>: </a:t>
            </a:r>
            <a:r>
              <a:rPr sz="900"/>
              <a:t>Line 5: Beixinqiao(direction to Songjiazhuang) to Puhuangyu, transfer to Line 14: Puhuangyu(direction to Zhangguozhuang) to Beijingnan Zhan(Beijing South Railway Station).</a:t>
            </a:r>
            <a:endParaRPr sz="900"/>
          </a:p>
          <a:p>
            <a:r>
              <a:rPr lang="en-US" sz="900">
                <a:sym typeface="+mn-ea"/>
              </a:rPr>
              <a:t>About </a:t>
            </a:r>
            <a:r>
              <a:rPr sz="900">
                <a:sym typeface="+mn-ea"/>
              </a:rPr>
              <a:t>4 CNY, 35mins, Opening from 5:00am to 10:50pm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42"/>
            </p:custDataLst>
          </p:nvPr>
        </p:nvSpPr>
        <p:spPr>
          <a:xfrm>
            <a:off x="805180" y="6021070"/>
            <a:ext cx="999236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000">
                <a:solidFill>
                  <a:srgbClr val="FF0000"/>
                </a:solidFill>
                <a:sym typeface="+mn-ea"/>
              </a:rPr>
              <a:t>When you buy a ticket or enter or leave a station, </a:t>
            </a:r>
            <a:endParaRPr sz="2000">
              <a:solidFill>
                <a:srgbClr val="FF0000"/>
              </a:solidFill>
              <a:sym typeface="+mn-ea"/>
            </a:endParaRPr>
          </a:p>
          <a:p>
            <a:r>
              <a:rPr sz="2000">
                <a:solidFill>
                  <a:srgbClr val="FF0000"/>
                </a:solidFill>
                <a:sym typeface="+mn-ea"/>
              </a:rPr>
              <a:t>you need to hold a passport and ask Customer Service Centre or Staff for help.</a:t>
            </a:r>
            <a:endParaRPr sz="200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25" name="图片 24" descr="图片1"/>
          <p:cNvPicPr>
            <a:picLocks noChangeAspect="1"/>
          </p:cNvPicPr>
          <p:nvPr>
            <p:custDataLst>
              <p:tags r:id="rId43"/>
            </p:custDataLst>
          </p:nvPr>
        </p:nvPicPr>
        <p:blipFill>
          <a:blip r:embed="rId44"/>
          <a:stretch>
            <a:fillRect/>
          </a:stretch>
        </p:blipFill>
        <p:spPr>
          <a:xfrm>
            <a:off x="906780" y="4302125"/>
            <a:ext cx="248920" cy="248920"/>
          </a:xfrm>
          <a:prstGeom prst="rect">
            <a:avLst/>
          </a:prstGeom>
        </p:spPr>
      </p:pic>
      <p:pic>
        <p:nvPicPr>
          <p:cNvPr id="26" name="图片 25" descr="图片2"/>
          <p:cNvPicPr>
            <a:picLocks noChangeAspect="1"/>
          </p:cNvPicPr>
          <p:nvPr>
            <p:custDataLst>
              <p:tags r:id="rId45"/>
            </p:custDataLst>
          </p:nvPr>
        </p:nvPicPr>
        <p:blipFill>
          <a:blip r:embed="rId46"/>
          <a:stretch>
            <a:fillRect/>
          </a:stretch>
        </p:blipFill>
        <p:spPr>
          <a:xfrm>
            <a:off x="895985" y="4688840"/>
            <a:ext cx="252000" cy="252000"/>
          </a:xfrm>
          <a:prstGeom prst="rect">
            <a:avLst/>
          </a:prstGeom>
          <a:ln>
            <a:noFill/>
          </a:ln>
        </p:spPr>
      </p:pic>
      <p:pic>
        <p:nvPicPr>
          <p:cNvPr id="3" name="图片 2" descr="图片3"/>
          <p:cNvPicPr>
            <a:picLocks noChangeAspect="1"/>
          </p:cNvPicPr>
          <p:nvPr>
            <p:custDataLst>
              <p:tags r:id="rId47"/>
            </p:custDataLst>
          </p:nvPr>
        </p:nvPicPr>
        <p:blipFill>
          <a:blip r:embed="rId48"/>
          <a:stretch>
            <a:fillRect/>
          </a:stretch>
        </p:blipFill>
        <p:spPr>
          <a:xfrm>
            <a:off x="906780" y="5078730"/>
            <a:ext cx="252000" cy="25200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49"/>
            </p:custDataLst>
          </p:nvPr>
        </p:nvSpPr>
        <p:spPr>
          <a:xfrm>
            <a:off x="1326515" y="512826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Tianjin Metro</a:t>
            </a:r>
            <a:r>
              <a:rPr sz="900"/>
              <a:t>: Line </a:t>
            </a:r>
            <a:r>
              <a:rPr lang="en-US" sz="900"/>
              <a:t>2</a:t>
            </a:r>
            <a:r>
              <a:rPr sz="900"/>
              <a:t> (direction to </a:t>
            </a:r>
            <a:r>
              <a:rPr lang="en-US" sz="900"/>
              <a:t>CAOZHUANG</a:t>
            </a:r>
            <a:r>
              <a:rPr sz="900"/>
              <a:t>) to T</a:t>
            </a:r>
            <a:r>
              <a:rPr lang="en-US" sz="900"/>
              <a:t>IANJINZHAN</a:t>
            </a:r>
            <a:r>
              <a:rPr sz="900"/>
              <a:t>.</a:t>
            </a:r>
            <a:r>
              <a:rPr lang="en-US" sz="900">
                <a:sym typeface="+mn-ea"/>
              </a:rPr>
              <a:t> About 3</a:t>
            </a:r>
            <a:r>
              <a:rPr sz="900">
                <a:sym typeface="+mn-ea"/>
              </a:rPr>
              <a:t>CNY,</a:t>
            </a:r>
            <a:r>
              <a:rPr lang="en-US" sz="900">
                <a:sym typeface="+mn-ea"/>
              </a:rPr>
              <a:t>30</a:t>
            </a:r>
            <a:r>
              <a:rPr sz="900">
                <a:sym typeface="+mn-ea"/>
              </a:rPr>
              <a:t>mins</a:t>
            </a:r>
            <a:r>
              <a:rPr lang="en-US" sz="900">
                <a:sym typeface="+mn-ea"/>
              </a:rPr>
              <a:t>, </a:t>
            </a:r>
            <a:r>
              <a:rPr sz="900">
                <a:sym typeface="+mn-ea"/>
              </a:rPr>
              <a:t>Opening from </a:t>
            </a:r>
            <a:r>
              <a:rPr lang="en-US" sz="900">
                <a:sym typeface="+mn-ea"/>
              </a:rPr>
              <a:t>6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00</a:t>
            </a:r>
            <a:r>
              <a:rPr sz="900">
                <a:sym typeface="+mn-ea"/>
              </a:rPr>
              <a:t>am to </a:t>
            </a:r>
            <a:r>
              <a:rPr lang="en-US" sz="900">
                <a:sym typeface="+mn-ea"/>
              </a:rPr>
              <a:t>22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54</a:t>
            </a:r>
            <a:r>
              <a:rPr sz="900">
                <a:sym typeface="+mn-ea"/>
              </a:rPr>
              <a:t>pm</a:t>
            </a:r>
            <a:r>
              <a:rPr lang="en-US" sz="900">
                <a:sym typeface="+mn-ea"/>
              </a:rPr>
              <a:t>.</a:t>
            </a:r>
            <a:endParaRPr sz="900">
              <a:sym typeface="+mn-ea"/>
            </a:endParaRPr>
          </a:p>
        </p:txBody>
      </p:sp>
      <p:sp>
        <p:nvSpPr>
          <p:cNvPr id="37" name="文本框 36"/>
          <p:cNvSpPr txBox="1"/>
          <p:nvPr>
            <p:custDataLst>
              <p:tags r:id="rId50"/>
            </p:custDataLst>
          </p:nvPr>
        </p:nvSpPr>
        <p:spPr>
          <a:xfrm>
            <a:off x="713740" y="5431790"/>
            <a:ext cx="125857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 b="1" i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14.</a:t>
            </a:r>
            <a:r>
              <a:rPr lang="en-US" altLang="zh-CN" sz="900"/>
              <a:t> Intercity Bus </a:t>
            </a:r>
            <a:endParaRPr lang="en-US" altLang="zh-CN" sz="900"/>
          </a:p>
        </p:txBody>
      </p:sp>
      <p:sp>
        <p:nvSpPr>
          <p:cNvPr id="56" name="文本框 55"/>
          <p:cNvSpPr txBox="1"/>
          <p:nvPr>
            <p:custDataLst>
              <p:tags r:id="rId51"/>
            </p:custDataLst>
          </p:nvPr>
        </p:nvSpPr>
        <p:spPr>
          <a:xfrm>
            <a:off x="713740" y="576262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 b="1" i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15.</a:t>
            </a:r>
            <a:r>
              <a:rPr lang="en-US" altLang="zh-CN" sz="900"/>
              <a:t> Intercity Bus</a:t>
            </a:r>
            <a:endParaRPr lang="en-US" altLang="zh-CN" sz="900"/>
          </a:p>
        </p:txBody>
      </p:sp>
      <p:sp>
        <p:nvSpPr>
          <p:cNvPr id="5" name="文本框 4"/>
          <p:cNvSpPr txBox="1"/>
          <p:nvPr>
            <p:custDataLst>
              <p:tags r:id="rId52"/>
            </p:custDataLst>
          </p:nvPr>
        </p:nvSpPr>
        <p:spPr>
          <a:xfrm>
            <a:off x="1838960" y="5457825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/>
              <a:t>https://en.bcia.com.cn/jcbs.html#offSet</a:t>
            </a:r>
            <a:r>
              <a:rPr lang="en-US" sz="900"/>
              <a:t>  this website you can see intercity bus, buy the ticket with your </a:t>
            </a:r>
            <a:r>
              <a:rPr lang="en-US" sz="900">
                <a:solidFill>
                  <a:srgbClr val="FF0000"/>
                </a:solidFill>
              </a:rPr>
              <a:t>passport and cash</a:t>
            </a:r>
            <a:endParaRPr lang="en-US" sz="9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53"/>
            </p:custDataLst>
          </p:nvPr>
        </p:nvSpPr>
        <p:spPr>
          <a:xfrm>
            <a:off x="1838960" y="576199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/>
              <a:t>https://daxing-pkx-airport.com/transportation/bus/</a:t>
            </a:r>
            <a:r>
              <a:rPr lang="en-US" sz="900"/>
              <a:t>  </a:t>
            </a:r>
            <a:r>
              <a:rPr lang="en-US" sz="900">
                <a:sym typeface="+mn-ea"/>
              </a:rPr>
              <a:t>this website you can see intercity bus, buy the ticket with your</a:t>
            </a:r>
            <a:r>
              <a:rPr lang="en-US" sz="900">
                <a:solidFill>
                  <a:srgbClr val="FF0000"/>
                </a:solidFill>
                <a:sym typeface="+mn-ea"/>
              </a:rPr>
              <a:t> passport and cash </a:t>
            </a:r>
            <a:endParaRPr lang="en-US" sz="900">
              <a:solidFill>
                <a:srgbClr val="FF0000"/>
              </a:solidFill>
            </a:endParaRPr>
          </a:p>
          <a:p>
            <a:endParaRPr lang="en-US" sz="900"/>
          </a:p>
          <a:p>
            <a:r>
              <a:rPr lang="en-US" sz="900"/>
              <a:t> </a:t>
            </a:r>
            <a:endParaRPr lang="en-US" sz="900"/>
          </a:p>
        </p:txBody>
      </p:sp>
    </p:spTree>
    <p:custDataLst>
      <p:tags r:id="rId5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8.xml><?xml version="1.0" encoding="utf-8"?>
<p:tagLst xmlns:p="http://schemas.openxmlformats.org/presentationml/2006/main">
  <p:tag name="COMMONDATA" val="eyJoZGlkIjoiNDU3OGJhMjdhYzU4NjRjZGUxMWI0MjI2NGEwMGI2YmMifQ=="/>
  <p:tag name="KSO_WPP_MARK_KEY" val="943283ec-d677-40dc-83d0-589b5fcce56d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2363</Words>
  <Application>WPS 演示</Application>
  <PresentationFormat>宽屏</PresentationFormat>
  <Paragraphs>94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Times New Roman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赵啟皓</cp:lastModifiedBy>
  <cp:revision>185</cp:revision>
  <dcterms:created xsi:type="dcterms:W3CDTF">2019-06-19T02:08:00Z</dcterms:created>
  <dcterms:modified xsi:type="dcterms:W3CDTF">2024-06-03T10:25:08Z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F284C683147840DFAD3F7C0B57A8F92B_11</vt:lpwstr>
  </property>
</Properties>
</file>